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</p:sldMasterIdLst>
  <p:notesMasterIdLst>
    <p:notesMasterId r:id="rId21"/>
  </p:notesMasterIdLst>
  <p:handoutMasterIdLst>
    <p:handoutMasterId r:id="rId22"/>
  </p:handoutMasterIdLst>
  <p:sldIdLst>
    <p:sldId id="277" r:id="rId3"/>
    <p:sldId id="321" r:id="rId4"/>
    <p:sldId id="410" r:id="rId5"/>
    <p:sldId id="400" r:id="rId6"/>
    <p:sldId id="411" r:id="rId7"/>
    <p:sldId id="412" r:id="rId8"/>
    <p:sldId id="417" r:id="rId9"/>
    <p:sldId id="418" r:id="rId10"/>
    <p:sldId id="413" r:id="rId11"/>
    <p:sldId id="419" r:id="rId12"/>
    <p:sldId id="420" r:id="rId13"/>
    <p:sldId id="421" r:id="rId14"/>
    <p:sldId id="422" r:id="rId15"/>
    <p:sldId id="409" r:id="rId16"/>
    <p:sldId id="323" r:id="rId17"/>
    <p:sldId id="330" r:id="rId18"/>
    <p:sldId id="324" r:id="rId19"/>
    <p:sldId id="279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60531E-EDCD-4C10-BA89-2605FAAE0F79}">
          <p14:sldIdLst>
            <p14:sldId id="277"/>
            <p14:sldId id="321"/>
            <p14:sldId id="410"/>
            <p14:sldId id="400"/>
            <p14:sldId id="411"/>
            <p14:sldId id="412"/>
            <p14:sldId id="417"/>
            <p14:sldId id="418"/>
            <p14:sldId id="413"/>
            <p14:sldId id="419"/>
            <p14:sldId id="420"/>
            <p14:sldId id="421"/>
            <p14:sldId id="422"/>
            <p14:sldId id="409"/>
            <p14:sldId id="323"/>
            <p14:sldId id="330"/>
            <p14:sldId id="324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3" autoAdjust="0"/>
    <p:restoredTop sz="94434" autoAdjust="0"/>
  </p:normalViewPr>
  <p:slideViewPr>
    <p:cSldViewPr snapToGrid="0">
      <p:cViewPr varScale="1">
        <p:scale>
          <a:sx n="93" d="100"/>
          <a:sy n="93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32FBC-CC67-4B17-8935-02F23E3364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3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in the diagram is 3</a:t>
            </a:r>
            <a:r>
              <a:rPr lang="en-US" baseline="30000" dirty="0"/>
              <a:t>rd</a:t>
            </a:r>
            <a:r>
              <a:rPr lang="en-US" dirty="0"/>
              <a:t> generation</a:t>
            </a:r>
            <a:r>
              <a:rPr lang="en-US" baseline="0" dirty="0"/>
              <a:t> computer. The period of third generation was from 1965-1971. The computers of third generation used Integrated Circuits (ICs) in place of transistors. A single IC has many transistors, resistors, and capacitors along with the associated circuitry. The main features of third generation are −</a:t>
            </a:r>
          </a:p>
          <a:p>
            <a:r>
              <a:rPr lang="en-US" baseline="0" dirty="0"/>
              <a:t>IC used</a:t>
            </a:r>
          </a:p>
          <a:p>
            <a:r>
              <a:rPr lang="en-US" baseline="0" dirty="0"/>
              <a:t>More reliable in comparison to previous two generations</a:t>
            </a:r>
          </a:p>
          <a:p>
            <a:r>
              <a:rPr lang="en-US" baseline="0" dirty="0"/>
              <a:t>Smaller size</a:t>
            </a:r>
          </a:p>
          <a:p>
            <a:r>
              <a:rPr lang="en-US" baseline="0" dirty="0"/>
              <a:t>Generated less heat</a:t>
            </a:r>
          </a:p>
          <a:p>
            <a:r>
              <a:rPr lang="en-US" baseline="0" dirty="0"/>
              <a:t>Faster</a:t>
            </a:r>
          </a:p>
          <a:p>
            <a:r>
              <a:rPr lang="en-US" baseline="0" dirty="0"/>
              <a:t>Lesser maintenance</a:t>
            </a:r>
          </a:p>
          <a:p>
            <a:r>
              <a:rPr lang="en-US" baseline="0" dirty="0"/>
              <a:t>Costly</a:t>
            </a:r>
          </a:p>
          <a:p>
            <a:r>
              <a:rPr lang="en-US" baseline="0" dirty="0"/>
              <a:t>AC required</a:t>
            </a:r>
          </a:p>
          <a:p>
            <a:r>
              <a:rPr lang="en-US" baseline="0" dirty="0"/>
              <a:t>Consumed lesser electricity</a:t>
            </a:r>
          </a:p>
          <a:p>
            <a:r>
              <a:rPr lang="en-US" baseline="0" dirty="0"/>
              <a:t>Supported high-level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32FBC-CC67-4B17-8935-02F23E3364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32FBC-CC67-4B17-8935-02F23E3364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2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32FBC-CC67-4B17-8935-02F23E3364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4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32FBC-CC67-4B17-8935-02F23E3364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00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32FBC-CC67-4B17-8935-02F23E3364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7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0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sensors-and-networks.blogspot.com/2010/07/design-issues-in-wsn.html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courses.cs.washington.edu/courses/cse466/04au/lectures/06-sensornets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hyperlink" Target="https://ieeexplore.ieee.org/document/8116858" TargetMode="External"/><Relationship Id="rId5" Type="http://schemas.openxmlformats.org/officeDocument/2006/relationships/hyperlink" Target="https://ieeexplore.ieee.org/document/1197877" TargetMode="External"/><Relationship Id="rId4" Type="http://schemas.openxmlformats.org/officeDocument/2006/relationships/hyperlink" Target="https://ieeexplore.ieee.org/document/7868374" TargetMode="External"/><Relationship Id="rId9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.jpg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5427341"/>
            <a:ext cx="12196420" cy="1518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CAD0D7B8-E462-453C-B296-CA0154FA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04721"/>
              </p:ext>
            </p:extLst>
          </p:nvPr>
        </p:nvGraphicFramePr>
        <p:xfrm>
          <a:off x="76788" y="3121720"/>
          <a:ext cx="3303056" cy="3148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7" name="CorelDRAW" r:id="rId5" imgW="2169000" imgH="2169360" progId="">
                  <p:embed/>
                </p:oleObj>
              </mc:Choice>
              <mc:Fallback>
                <p:oleObj name="CorelDRAW" r:id="rId5" imgW="2169000" imgH="216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77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8" y="3121720"/>
                        <a:ext cx="3303056" cy="31480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24074" y="2025525"/>
            <a:ext cx="6829425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742"/>
                    </a14:imgEffect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" y="24501"/>
            <a:ext cx="3859753" cy="1538254"/>
          </a:xfrm>
          <a:prstGeom prst="rect">
            <a:avLst/>
          </a:prstGeom>
        </p:spPr>
      </p:pic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-338254" y="5944204"/>
            <a:ext cx="643204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CSD-334</a:t>
            </a: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367" y="2051945"/>
            <a:ext cx="11737599" cy="303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/>
              <a:t>Apex Institute of Technology(CSE)</a:t>
            </a: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Subject Name &amp; Subject Code : Wireless Sensor Networks and IoT Standards (CSD-334)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Prepared by Ms. Rana Gill(E1958)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sz="1600" dirty="0">
              <a:latin typeface="Raleway ExtraBold" pitchFamily="34" charset="-5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14"/>
    </mc:Choice>
    <mc:Fallback xmlns="">
      <p:transition spd="slow" advTm="420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F38E-BCB8-E44B-B39D-FA04B580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Of MWSN: Sensor Nodes are 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19D78-AAA2-7241-9937-B5C37E0D9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073" y="1825625"/>
            <a:ext cx="6511636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AE102-108D-A34C-B82F-8F16AC78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CF899-B736-724B-BFC4-4913FBF303DF}"/>
              </a:ext>
            </a:extLst>
          </p:cNvPr>
          <p:cNvSpPr txBox="1"/>
          <p:nvPr/>
        </p:nvSpPr>
        <p:spPr>
          <a:xfrm>
            <a:off x="8610600" y="2673927"/>
            <a:ext cx="322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Coverage Area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Communication of Sensed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Spatial Temporal </a:t>
            </a:r>
          </a:p>
        </p:txBody>
      </p:sp>
    </p:spTree>
    <p:extLst>
      <p:ext uri="{BB962C8B-B14F-4D97-AF65-F5344CB8AC3E}">
        <p14:creationId xmlns:p14="http://schemas.microsoft.com/office/powerpoint/2010/main" val="344543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F38E-BCB8-E44B-B39D-FA04B580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Of MWSN: Sink is mobile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AE102-108D-A34C-B82F-8F16AC78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CF899-B736-724B-BFC4-4913FBF303DF}"/>
              </a:ext>
            </a:extLst>
          </p:cNvPr>
          <p:cNvSpPr txBox="1"/>
          <p:nvPr/>
        </p:nvSpPr>
        <p:spPr>
          <a:xfrm>
            <a:off x="8610600" y="2673927"/>
            <a:ext cx="322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Sink Node is moving to sensor nodes to collect the data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4E7385-0596-E84F-A999-CC3D11C27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070" y="1995055"/>
            <a:ext cx="7066659" cy="33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8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F38E-BCB8-E44B-B39D-FA04B580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Of MWSN: Using Data Mule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AE102-108D-A34C-B82F-8F16AC78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CF899-B736-724B-BFC4-4913FBF303DF}"/>
              </a:ext>
            </a:extLst>
          </p:cNvPr>
          <p:cNvSpPr txBox="1"/>
          <p:nvPr/>
        </p:nvSpPr>
        <p:spPr>
          <a:xfrm>
            <a:off x="8610600" y="2673927"/>
            <a:ext cx="322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Data Mule: A mobile entity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FCCEC7-7485-554E-862C-A752A1BE6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262" y="1447134"/>
            <a:ext cx="7071439" cy="430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7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F38E-BCB8-E44B-B39D-FA04B580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MWSN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AE102-108D-A34C-B82F-8F16AC78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88FBD5-E80D-7F46-8014-F441197C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0127" cy="3148157"/>
          </a:xfrm>
        </p:spPr>
        <p:txBody>
          <a:bodyPr/>
          <a:lstStyle/>
          <a:p>
            <a:r>
              <a:rPr lang="en-US" b="1" dirty="0"/>
              <a:t>Underwater MWSN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AUVs</a:t>
            </a:r>
          </a:p>
          <a:p>
            <a:r>
              <a:rPr lang="en-US" b="1" dirty="0"/>
              <a:t>Terrestrial MWSN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Wildlife monitoring, Traffic Monitoring</a:t>
            </a:r>
          </a:p>
          <a:p>
            <a:r>
              <a:rPr lang="en-US" b="1" dirty="0"/>
              <a:t>Aerial MWSN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UAVs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5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32AD-5DF6-604F-BB32-19879EF2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28600"/>
            <a:ext cx="7924800" cy="11430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References</a:t>
            </a:r>
            <a:endParaRPr lang="en-IN" sz="3200" dirty="0"/>
          </a:p>
        </p:txBody>
      </p:sp>
      <p:sp>
        <p:nvSpPr>
          <p:cNvPr id="107525" name="Content Placeholder 2">
            <a:extLst>
              <a:ext uri="{FF2B5EF4-FFF2-40B4-BE49-F238E27FC236}">
                <a16:creationId xmlns:a16="http://schemas.microsoft.com/office/drawing/2014/main" id="{4CFF8812-3785-FA42-B5FE-8C05262A4AC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438400" y="1371599"/>
            <a:ext cx="8001000" cy="47148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https://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nptel.ac.in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/courses/106/105/106105160/</a:t>
            </a:r>
          </a:p>
          <a:p>
            <a:pPr marL="0" indent="0">
              <a:buNone/>
              <a:defRPr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sz="3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Eschenauer</a:t>
            </a:r>
            <a:r>
              <a:rPr lang="en-IN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L.,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IN" sz="3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Gligor</a:t>
            </a:r>
            <a:r>
              <a:rPr lang="en-IN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Key-Management Scheme </a:t>
            </a:r>
            <a:r>
              <a:rPr lang="en-IN" sz="3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Sensor  Networks,” </a:t>
            </a:r>
            <a:r>
              <a:rPr lang="en-IN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ACM </a:t>
            </a:r>
            <a:r>
              <a:rPr lang="en-IN" sz="30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</a:t>
            </a:r>
            <a:r>
              <a:rPr lang="en-IN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30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IN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30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 Security </a:t>
            </a:r>
            <a:r>
              <a:rPr lang="en-IN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(ACM CCS)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DC, </a:t>
            </a:r>
            <a:r>
              <a:rPr lang="en-IN" sz="3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pp. </a:t>
            </a:r>
            <a:r>
              <a:rPr lang="en-IN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41-47,</a:t>
            </a:r>
            <a:r>
              <a:rPr lang="en-IN" sz="3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2002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Principles of Wireless Sensor Networks by Mohammad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S.Obaidat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Sudip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,Cambridge University Press 2014.</a:t>
            </a:r>
          </a:p>
          <a:p>
            <a:pPr marL="0" indent="0">
              <a:buNone/>
              <a:defRPr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Edgar H. Callaway, “Wireless Sensor Networks: Architectures and Protocols”, CRC Press, 2003.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Sensor Networks, ISSN online: 1748-1287 ISSN print: 1748-1279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13B60-325A-2B49-82EB-1B52EE796903}"/>
              </a:ext>
            </a:extLst>
          </p:cNvPr>
          <p:cNvSpPr txBox="1"/>
          <p:nvPr/>
        </p:nvSpPr>
        <p:spPr>
          <a:xfrm>
            <a:off x="10994065" y="63157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2792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0361"/>
            <a:ext cx="10515600" cy="127952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 Asked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60361"/>
            <a:ext cx="10515600" cy="12636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4" descr="Image result for learn 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Q1. Explain benefits of using WSN in precision agriculture.</a:t>
            </a:r>
          </a:p>
          <a:p>
            <a:pPr marL="0" lv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Q2. What are the different sensors used in PA?</a:t>
            </a:r>
          </a:p>
          <a:p>
            <a:pPr marL="0" lv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Q3. Can WSN used in biodiversity mapping?</a:t>
            </a:r>
          </a:p>
          <a:p>
            <a:pPr marL="0" lv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Q4. What are key measurements done in WBAN?</a:t>
            </a:r>
          </a:p>
          <a:p>
            <a:pPr marL="0" lvl="0" indent="0" algn="just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3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1"/>
    </mc:Choice>
    <mc:Fallback xmlns="">
      <p:transition spd="slow" advTm="90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0361"/>
            <a:ext cx="10515600" cy="1279527"/>
          </a:xfrm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Arial" charset="0"/>
              </a:rPr>
              <a:t>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Text Books –</a:t>
            </a:r>
            <a:endParaRPr lang="en-US" dirty="0"/>
          </a:p>
          <a:p>
            <a:pPr lvl="0"/>
            <a:r>
              <a:rPr lang="en-US" dirty="0"/>
              <a:t>Edgar H. Callaway, “Wireless Sensor Networks: Architectures and Protocols”, CRC Press, 2003</a:t>
            </a:r>
            <a:endParaRPr lang="en-IN" dirty="0"/>
          </a:p>
          <a:p>
            <a:pPr lvl="0"/>
            <a:r>
              <a:rPr lang="en-US" dirty="0"/>
              <a:t>Jun Zheng, Abbas </a:t>
            </a:r>
            <a:r>
              <a:rPr lang="en-US" dirty="0" err="1"/>
              <a:t>Jamalipour</a:t>
            </a:r>
            <a:r>
              <a:rPr lang="en-US" dirty="0"/>
              <a:t>, “Wireless Sensor Networks: A Networking Perspective”, Wiley</a:t>
            </a:r>
            <a:endParaRPr lang="en-IN" dirty="0"/>
          </a:p>
          <a:p>
            <a:pPr lvl="0"/>
            <a:r>
              <a:rPr lang="en-US" dirty="0"/>
              <a:t>Ian F. </a:t>
            </a:r>
            <a:r>
              <a:rPr lang="en-US" dirty="0" err="1"/>
              <a:t>Akyildiz</a:t>
            </a:r>
            <a:r>
              <a:rPr lang="en-US" dirty="0"/>
              <a:t>, Mehmet Can </a:t>
            </a:r>
            <a:r>
              <a:rPr lang="en-US" dirty="0" err="1"/>
              <a:t>Vuran</a:t>
            </a:r>
            <a:r>
              <a:rPr lang="en-US" dirty="0"/>
              <a:t>, “Wireless Sensor Networks”, John Wiley &amp; Sons, 2010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3980" y="1624012"/>
            <a:ext cx="10515600" cy="4368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60361"/>
            <a:ext cx="10515600" cy="12636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53037" y="4784566"/>
            <a:ext cx="9517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3"/>
    </mc:Choice>
    <mc:Fallback xmlns="">
      <p:transition spd="slow" advTm="463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0361"/>
            <a:ext cx="10515600" cy="1279527"/>
          </a:xfrm>
        </p:spPr>
        <p:txBody>
          <a:bodyPr/>
          <a:lstStyle/>
          <a:p>
            <a:pPr algn="ctr"/>
            <a:r>
              <a:rPr lang="en-US" dirty="0">
                <a:latin typeface="Casper" panose="02000506000000020004" pitchFamily="2" charset="0"/>
                <a:cs typeface="Arial" panose="020B0604020202020204" pitchFamily="34" charset="0"/>
              </a:rPr>
              <a:t>E-resources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907306" cy="472309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sz="1600" dirty="0">
              <a:latin typeface="Casper" panose="02000506000000020004" pitchFamily="2" charset="0"/>
              <a:cs typeface="Arial" panose="020B0604020202020204" pitchFamily="34" charset="0"/>
            </a:endParaRPr>
          </a:p>
          <a:p>
            <a:pPr algn="just"/>
            <a:r>
              <a:rPr lang="en-IN" dirty="0">
                <a:hlinkClick r:id="rId4"/>
              </a:rPr>
              <a:t>https://ieeexplore.ieee.org/document/7868374</a:t>
            </a:r>
            <a:endParaRPr lang="en-IN" dirty="0"/>
          </a:p>
          <a:p>
            <a:pPr algn="just"/>
            <a:r>
              <a:rPr lang="en-IN" dirty="0">
                <a:hlinkClick r:id="rId5"/>
              </a:rPr>
              <a:t>https://ieeexplore.ieee.org/document/1197877</a:t>
            </a:r>
            <a:endParaRPr lang="en-IN" dirty="0"/>
          </a:p>
          <a:p>
            <a:pPr algn="just"/>
            <a:r>
              <a:rPr lang="en-IN" dirty="0">
                <a:hlinkClick r:id="rId6"/>
              </a:rPr>
              <a:t>https://ieeexplore.ieee.org/document/8116858</a:t>
            </a:r>
            <a:endParaRPr lang="en-IN" dirty="0"/>
          </a:p>
          <a:p>
            <a:pPr algn="just"/>
            <a:r>
              <a:rPr lang="en-IN" dirty="0">
                <a:hlinkClick r:id="rId7"/>
              </a:rPr>
              <a:t>https://courses.cs.washington.edu/courses/cse466/04au/lectures/06-sensornets.pdf</a:t>
            </a:r>
            <a:endParaRPr lang="en-IN" dirty="0"/>
          </a:p>
          <a:p>
            <a:pPr algn="just"/>
            <a:r>
              <a:rPr lang="en-IN" dirty="0">
                <a:hlinkClick r:id="rId8"/>
              </a:rPr>
              <a:t>http://sensors-and-networks.blogspot.com/2010/07/design-issues-in-wsn.html</a:t>
            </a:r>
            <a:endParaRPr lang="en-IN" dirty="0"/>
          </a:p>
          <a:p>
            <a:pPr marL="0" indent="0" algn="just">
              <a:buNone/>
            </a:pPr>
            <a:endParaRPr lang="en-IN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199" y="1803399"/>
            <a:ext cx="6907307" cy="47453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60361"/>
            <a:ext cx="10515600" cy="12636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4" descr="Image result for learn 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486" name="Picture 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12" y="2158674"/>
            <a:ext cx="3603624" cy="39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004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0"/>
    </mc:Choice>
    <mc:Fallback xmlns="">
      <p:transition spd="slow" advTm="1406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9347200" y="0"/>
            <a:ext cx="18288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10169128" y="0"/>
            <a:ext cx="663972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733426" y="6294597"/>
            <a:ext cx="558345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390526" y="5129689"/>
            <a:ext cx="1728311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485902" y="2249080"/>
            <a:ext cx="10725148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2641599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898774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37520" y="152400"/>
            <a:ext cx="410563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7" name="CorelDRAW" r:id="rId5" imgW="2169000" imgH="2169360" progId="">
                    <p:embed/>
                  </p:oleObj>
                </mc:Choice>
                <mc:Fallback>
                  <p:oleObj name="CorelDRAW" r:id="rId5" imgW="2169000" imgH="21693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/>
          <p:cNvSpPr/>
          <p:nvPr/>
        </p:nvSpPr>
        <p:spPr>
          <a:xfrm>
            <a:off x="4114005" y="5394447"/>
            <a:ext cx="2651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For queries</a:t>
            </a:r>
          </a:p>
          <a:p>
            <a:r>
              <a:rPr lang="en-US" dirty="0">
                <a:latin typeface="Casper" panose="02000506000000020004" pitchFamily="2" charset="0"/>
                <a:cs typeface="Segoe UI" panose="020B0502040204020203" pitchFamily="34" charset="0"/>
              </a:rPr>
              <a:t>Email: </a:t>
            </a:r>
            <a:r>
              <a:rPr lang="en-US" dirty="0" err="1">
                <a:latin typeface="Casper" panose="02000506000000020004" pitchFamily="2" charset="0"/>
                <a:cs typeface="Segoe UI" panose="020B0502040204020203" pitchFamily="34" charset="0"/>
              </a:rPr>
              <a:t>rana.cse@cumail.in</a:t>
            </a:r>
            <a:endParaRPr lang="en-US" dirty="0"/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80201C6C-87FF-4F56-80CD-480ECFD2E041}"/>
              </a:ext>
            </a:extLst>
          </p:cNvPr>
          <p:cNvSpPr/>
          <p:nvPr/>
        </p:nvSpPr>
        <p:spPr>
          <a:xfrm>
            <a:off x="-14763" y="1943857"/>
            <a:ext cx="2133600" cy="4629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94407C3A-29B0-4C2A-876F-464CF4621F28}"/>
              </a:ext>
            </a:extLst>
          </p:cNvPr>
          <p:cNvSpPr/>
          <p:nvPr/>
        </p:nvSpPr>
        <p:spPr>
          <a:xfrm>
            <a:off x="9212422" y="5107198"/>
            <a:ext cx="2246152" cy="1512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2"/>
    </mc:Choice>
    <mc:Fallback xmlns="">
      <p:transition spd="slow" advTm="886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262" y="3133166"/>
            <a:ext cx="4792662" cy="319143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 Overview of Wireless Sensor Networks: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sper"/>
              </a:rPr>
              <a:t>Mobile wireless sensor networks</a:t>
            </a:r>
          </a:p>
        </p:txBody>
      </p:sp>
      <p:sp>
        <p:nvSpPr>
          <p:cNvPr id="8" name="Title 7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49262" y="2343863"/>
            <a:ext cx="445656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US" sz="4400" b="1" dirty="0">
                <a:latin typeface="+mj-lt"/>
                <a:ea typeface="Karla" pitchFamily="2" charset="0"/>
                <a:cs typeface="Karla" pitchFamily="2" charset="0"/>
              </a:rPr>
              <a:t>CONTENTS</a:t>
            </a:r>
            <a:br>
              <a:rPr lang="en-US" sz="2000" b="1" dirty="0">
                <a:latin typeface="Karla" pitchFamily="2" charset="0"/>
                <a:ea typeface="Karla" pitchFamily="2" charset="0"/>
                <a:cs typeface="Karla" pitchFamily="2" charset="0"/>
              </a:rPr>
            </a:br>
            <a:endParaRPr lang="en-US" sz="1600" dirty="0">
              <a:latin typeface="Raleway ExtraBold" pitchFamily="34" charset="-5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94376" y="793750"/>
            <a:ext cx="5867400" cy="5518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262" y="3133165"/>
            <a:ext cx="4792662" cy="3223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EEF6A-E70C-D14E-8690-B83A83C659D2}"/>
              </a:ext>
            </a:extLst>
          </p:cNvPr>
          <p:cNvSpPr txBox="1"/>
          <p:nvPr/>
        </p:nvSpPr>
        <p:spPr>
          <a:xfrm>
            <a:off x="11430000" y="65393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EFBAB-51B3-BC4D-9A26-B80190F5A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6" y="793750"/>
            <a:ext cx="5948362" cy="553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98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1"/>
    </mc:Choice>
    <mc:Fallback xmlns="">
      <p:transition spd="slow" advTm="861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CD08-61B7-B14C-9FFD-8B924FB2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28600"/>
            <a:ext cx="7924800" cy="14478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Objectives</a:t>
            </a:r>
          </a:p>
        </p:txBody>
      </p:sp>
      <p:sp>
        <p:nvSpPr>
          <p:cNvPr id="119812" name="Content Placeholder 5">
            <a:extLst>
              <a:ext uri="{FF2B5EF4-FFF2-40B4-BE49-F238E27FC236}">
                <a16:creationId xmlns:a16="http://schemas.microsoft.com/office/drawing/2014/main" id="{E098A62D-F72D-034C-A696-1856FE7FB0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38400" y="1524000"/>
            <a:ext cx="8001000" cy="472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basics of wireless sensor networks, design of sensor nodes, operational challenges and applications of WSN in various fields.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Networking Protocols and Routing techniques in WSN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security issues and to develop decision support system for smart applications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D4299-EA56-C04A-864E-ADFF2C366E74}"/>
              </a:ext>
            </a:extLst>
          </p:cNvPr>
          <p:cNvSpPr txBox="1"/>
          <p:nvPr/>
        </p:nvSpPr>
        <p:spPr>
          <a:xfrm>
            <a:off x="11042073" y="6345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30522128"/>
      </p:ext>
    </p:extLst>
  </p:cSld>
  <p:clrMapOvr>
    <a:masterClrMapping/>
  </p:clrMapOvr>
  <p:transition spd="slow" advTm="5353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0DD4-F9C0-8740-A68B-C26B8046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28600"/>
            <a:ext cx="7924800" cy="1143000"/>
          </a:xfrm>
        </p:spPr>
        <p:txBody>
          <a:bodyPr/>
          <a:lstStyle/>
          <a:p>
            <a:pPr>
              <a:defRPr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Syllabus </a:t>
            </a:r>
          </a:p>
        </p:txBody>
      </p:sp>
      <p:sp>
        <p:nvSpPr>
          <p:cNvPr id="64517" name="Content Placeholder 2">
            <a:extLst>
              <a:ext uri="{FF2B5EF4-FFF2-40B4-BE49-F238E27FC236}">
                <a16:creationId xmlns:a16="http://schemas.microsoft.com/office/drawing/2014/main" id="{F24230E3-0452-4A41-9373-C281A8A5036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438400" y="1600200"/>
            <a:ext cx="8001000" cy="457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 algn="just">
              <a:buNone/>
              <a:defRPr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UNIT-I</a:t>
            </a:r>
          </a:p>
          <a:p>
            <a:pPr marL="0" indent="0" algn="just">
              <a:buNone/>
              <a:defRPr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 Overview of Wireless Sensor Networks: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Background, Characteristics of wireless sensor networks, Classification of sensor networks,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Wireless Sensor Networks, Applications in various fields, </a:t>
            </a:r>
            <a:r>
              <a:rPr lang="en-US" sz="35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Mobile wireless sensor networks and their applications.</a:t>
            </a:r>
            <a:endParaRPr lang="en-IN" sz="350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defRPr/>
            </a:pP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Single-Node Architecture - Hardware Components, Energy Consumption of Sensor Nodes, Operating Systems and Environments, Sensor Network Scenarios and trends, Sensor Taxonomy, limitations of sensor networks, Coverage: Sensing range, Transmission range, Distributed and Localized, Area coverage, Point coverage and Barrier coverage, Coverage maintenance, OGDC algorithm. </a:t>
            </a:r>
            <a:endParaRPr lang="en-I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4155E-356F-414E-B5FA-67CE20603AEA}"/>
              </a:ext>
            </a:extLst>
          </p:cNvPr>
          <p:cNvSpPr txBox="1"/>
          <p:nvPr/>
        </p:nvSpPr>
        <p:spPr>
          <a:xfrm>
            <a:off x="11333018" y="6234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1580832"/>
      </p:ext>
    </p:extLst>
  </p:cSld>
  <p:clrMapOvr>
    <a:masterClrMapping/>
  </p:clrMapOvr>
  <p:transition spd="slow" advTm="2494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Content Placeholder 2">
            <a:extLst>
              <a:ext uri="{FF2B5EF4-FFF2-40B4-BE49-F238E27FC236}">
                <a16:creationId xmlns:a16="http://schemas.microsoft.com/office/drawing/2014/main" id="{02A3142E-1034-A848-94B5-855C696FE4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28255"/>
            <a:ext cx="10515600" cy="524870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1:Overview of Wireless Sensor Networks(Contd.)</a:t>
            </a: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6</a:t>
            </a:r>
          </a:p>
          <a:p>
            <a:pPr marL="0" indent="0" algn="ctr"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</a:p>
          <a:p>
            <a:pPr marL="0" indent="0" algn="ctr">
              <a:buNone/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Wireless Sensor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FEE56-A7CE-4942-8D8E-4FD890F600EA}"/>
              </a:ext>
            </a:extLst>
          </p:cNvPr>
          <p:cNvSpPr txBox="1"/>
          <p:nvPr/>
        </p:nvSpPr>
        <p:spPr>
          <a:xfrm>
            <a:off x="11180618" y="62761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42642814"/>
      </p:ext>
    </p:extLst>
  </p:cSld>
  <p:clrMapOvr>
    <a:masterClrMapping/>
  </p:clrMapOvr>
  <p:transition spd="slow" advTm="130503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CD74-BF1D-4544-AC14-E400DAEB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Stationary Wireless Sensor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07C78C-E736-BC49-A5C1-6B2C9BC2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200" y="1690688"/>
            <a:ext cx="6137563" cy="4211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322D0-070C-BA4B-9C1C-24517CAFFB05}"/>
              </a:ext>
            </a:extLst>
          </p:cNvPr>
          <p:cNvSpPr txBox="1"/>
          <p:nvPr/>
        </p:nvSpPr>
        <p:spPr>
          <a:xfrm>
            <a:off x="11398102" y="6528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8D634-ECFA-2740-B2A5-8E2213AE7C56}"/>
              </a:ext>
            </a:extLst>
          </p:cNvPr>
          <p:cNvSpPr txBox="1"/>
          <p:nvPr/>
        </p:nvSpPr>
        <p:spPr>
          <a:xfrm>
            <a:off x="1149929" y="1695087"/>
            <a:ext cx="41563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Partition of network due to node failure.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Physical topology does not change automatically.</a:t>
            </a:r>
          </a:p>
          <a:p>
            <a:r>
              <a:rPr lang="en-US" dirty="0"/>
              <a:t>Solution - MWSN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9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CD74-BF1D-4544-AC14-E400DAEB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MWSNs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E030-CEC2-8A40-A243-3988FC38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16" y="1847850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mobile wireless sensor network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MWSN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MANET.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 CHOP properties.</a:t>
            </a:r>
          </a:p>
          <a:p>
            <a:pPr marL="0" indent="0" algn="ctr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 algn="ctr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MANET+ WSN= MWSN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322D0-070C-BA4B-9C1C-24517CAFFB05}"/>
              </a:ext>
            </a:extLst>
          </p:cNvPr>
          <p:cNvSpPr txBox="1"/>
          <p:nvPr/>
        </p:nvSpPr>
        <p:spPr>
          <a:xfrm>
            <a:off x="11398102" y="6528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3325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CD74-BF1D-4544-AC14-E400DAEB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MWSNs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E030-CEC2-8A40-A243-3988FC38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16" y="1847850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mobile wireless sensor network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MWSN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)can simply be defined as a wireless sensor network (WSN) in which 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sensor nodes are mobile.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MWSNs are a smaller, emerging field of research in contrast to their well-established predecessor. 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MWSNs are much more versatile than static sensor networks as they can be deployed in any scenario.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many of their applications are similar, such as environment monitoring or surveillance. Commonly, the nodes consist of a radio transceiver and a microcontroller powered by a battery and some kind of sensors.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322D0-070C-BA4B-9C1C-24517CAFFB05}"/>
              </a:ext>
            </a:extLst>
          </p:cNvPr>
          <p:cNvSpPr txBox="1"/>
          <p:nvPr/>
        </p:nvSpPr>
        <p:spPr>
          <a:xfrm>
            <a:off x="11398102" y="6528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9747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CD74-BF1D-4544-AC14-E400DAEB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MWSNs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E030-CEC2-8A40-A243-3988FC38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818" y="1330036"/>
            <a:ext cx="11222182" cy="4869152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nodes placed under ocean are moving.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nodes placed on vehicles are moving.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nodes placed on any person are moving.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nodes placed on any animal are moving.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Aerial Vehicles carries many sensor </a:t>
            </a: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nodes, those nodes are moving.</a:t>
            </a: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322D0-070C-BA4B-9C1C-24517CAFFB05}"/>
              </a:ext>
            </a:extLst>
          </p:cNvPr>
          <p:cNvSpPr txBox="1"/>
          <p:nvPr/>
        </p:nvSpPr>
        <p:spPr>
          <a:xfrm>
            <a:off x="11398102" y="6528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686B1-CA8B-4A41-9702-A51FA536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6" y="1518647"/>
            <a:ext cx="3389048" cy="1910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F1526-D956-AA43-B3B9-02E644C95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90" r="9778"/>
          <a:stretch/>
        </p:blipFill>
        <p:spPr>
          <a:xfrm>
            <a:off x="7730836" y="3617610"/>
            <a:ext cx="3856880" cy="19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60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FLASHSPRING_ZOOM_TAG" val="52"/>
  <p:tag name="ISPRING_UUID" val="{991F6D2C-23F4-482D-A40B-1925EF912A85}"/>
  <p:tag name="ISPRING_RESOURCE_FOLDER" val="C:\Users\user\Downloads\embedded\"/>
  <p:tag name="ISPRING_PRESENTATION_PATH" val="C:\Users\user\Downloads\embedded.pptx"/>
  <p:tag name="ISPRING_SCREEN_RECS_UPDATED" val="C:\Users\user\Downloads\embedded\"/>
  <p:tag name="ISPRING_PRESENTATION_INFO_2" val="&lt;?xml version=&quot;1.0&quot; encoding=&quot;UTF-8&quot; standalone=&quot;no&quot; ?&gt;&#10;&lt;presentation2&gt;&#10;&#10;  &lt;slides&gt;&#10;    &lt;slide id=&quot;{E8FA3CA2-F12C-4094-AB6E-77A4145ECC35}&quot; pptId=&quot;277&quot;/&gt;&#10;    &lt;slide id=&quot;{46E6CCFC-1F83-4BD0-8BED-F832605E7B82}&quot; pptId=&quot;315&quot;/&gt;&#10;    &lt;slide id=&quot;{D9A870F5-DCD9-4D8C-BA03-9CDFB8C62D5E}&quot; pptId=&quot;265&quot;/&gt;&#10;    &lt;slide id=&quot;{6046035A-3B39-4E8C-9D7C-8C7F7E13BF3B}&quot; pptId=&quot;329&quot;/&gt;&#10;    &lt;slide id=&quot;{C6398D7A-0EEB-4C9A-BC56-80730AC5050B}&quot; pptId=&quot;321&quot;/&gt;&#10;    &lt;slide id=&quot;{D5C97EAA-DEBE-42E2-9949-94AF919A1B03}&quot; pptId=&quot;331&quot;/&gt;&#10;    &lt;slide id=&quot;{56140ACA-E1FB-4BF3-937D-BFF5FF813AF7}&quot; pptId=&quot;283&quot;/&gt;&#10;    &lt;slide id=&quot;{211E8522-9D34-423E-9FB4-A7FC2C239D1D}&quot; pptId=&quot;284&quot;/&gt;&#10;    &lt;slide id=&quot;{5EC4818E-70B4-4BCE-A033-4E7FF13F4B73}&quot; pptId=&quot;313&quot;/&gt;&#10;    &lt;slide id=&quot;{5B6B2D7B-5028-4E22-971A-4714B2C89D47}&quot; pptId=&quot;288&quot;/&gt;&#10;    &lt;slide id=&quot;{92DAB2AF-1C92-47A8-8BDA-E3D0E93915D2}&quot; pptId=&quot;318&quot;/&gt;&#10;    &lt;slide id=&quot;{346E2EE3-E566-473A-BA8B-612584DA76F2}&quot; pptId=&quot;316&quot;/&gt;&#10;    &lt;slide id=&quot;{2071B36E-DCBA-4815-BFC6-00775F392F10}&quot; pptId=&quot;317&quot;/&gt;&#10;    &lt;slide id=&quot;{4FDA66C1-48AF-415D-8E25-D9E3AFC1FF71}&quot; pptId=&quot;327&quot;/&gt;&#10;    &lt;slide id=&quot;{F2E9A726-53DF-493B-8135-C4A9750B1972}&quot; pptId=&quot;328&quot;/&gt;&#10;    &lt;slide id=&quot;{D5741EAF-F639-473D-9349-B61301BD6620}&quot; pptId=&quot;323&quot;/&gt;&#10;    &lt;slide id=&quot;{33768667-ACF5-410D-AF75-65AA3F0DA26F}&quot; pptId=&quot;330&quot;/&gt;&#10;    &lt;slide id=&quot;{7ECB5833-BFAE-4238-81AC-D121D81FA1C8}&quot; pptId=&quot;324&quot;/&gt;&#10;    &lt;slide id=&quot;{CD7F8648-4E80-4A25-B83D-774D663A7B4A}&quot; pptId=&quot;279&quot;/&gt;&#10;  &lt;/slides&gt;&#10;&#10;  &lt;narration&gt;&#10;    &lt;audioTracks/&gt;&#10;    &lt;videoTracks&gt;&#10;      &lt;videoTrack muted=&quot;false&quot; name=&quot;Video 1&quot; resource=&quot;af89c003&quot; slideId=&quot;{E8FA3CA2-F12C-4094-AB6E-77A4145ECC35}&quot; startTime=&quot;0&quot; stepIndex=&quot;0&quot; volume=&quot;1&quot;&gt;&#10;        &lt;video format=&quot;yuv420p&quot; frameRate=&quot;30&quot; height=&quot;480&quot; pixelAspectRatio=&quot;1&quot; width=&quot;640&quot;/&gt;&#10;        &lt;audio channels=&quot;1&quot; format=&quot;s16&quot; sampleRate=&quot;44100&quot;/&gt;&#10;      &lt;/videoTrack&gt;&#10;    &lt;/videoTracks&gt;&#10;  &lt;/narration&gt;&#10;&#10;&lt;/presentation2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SCREEN_REC" val="1"/>
  <p:tag name="ISPRING_CUSTOM_TIMING_USED" val="1"/>
  <p:tag name="ISPRING_SLIDE_ID_2" val="{E8FA3CA2-F12C-4094-AB6E-77A4145ECC35}"/>
  <p:tag name="GENSWF_ADVANCE_TIME" val="42.0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C6398D7A-0EEB-4C9A-BC56-80730AC5050B}"/>
  <p:tag name="GENSWF_ADVANCE_TIME" val="8.611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D5741EAF-F639-473D-9349-B61301BD6620}"/>
  <p:tag name="GENSWF_ADVANCE_TIME" val="9.031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3768667-ACF5-410D-AF75-65AA3F0DA26F}"/>
  <p:tag name="GENSWF_ADVANCE_TIME" val="4.6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ECB5833-BFAE-4238-81AC-D121D81FA1C8}"/>
  <p:tag name="GENSWF_ADVANCE_TIME" val="14.060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D7F8648-4E80-4A25-B83D-774D663A7B4A}"/>
  <p:tag name="GENSWF_ADVANCE_TIME" val="8.86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3914</TotalTime>
  <Words>794</Words>
  <Application>Microsoft Macintosh PowerPoint</Application>
  <PresentationFormat>Widescreen</PresentationFormat>
  <Paragraphs>121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 Unicode MS</vt:lpstr>
      <vt:lpstr>Arial</vt:lpstr>
      <vt:lpstr>Calibri</vt:lpstr>
      <vt:lpstr>Calibri Light</vt:lpstr>
      <vt:lpstr>Casper</vt:lpstr>
      <vt:lpstr>Karla</vt:lpstr>
      <vt:lpstr>King</vt:lpstr>
      <vt:lpstr>Raleway ExtraBold</vt:lpstr>
      <vt:lpstr>Segoe UI</vt:lpstr>
      <vt:lpstr>Times New Roman</vt:lpstr>
      <vt:lpstr>Wingdings</vt:lpstr>
      <vt:lpstr>1_Office Theme</vt:lpstr>
      <vt:lpstr>Contents Slide Master</vt:lpstr>
      <vt:lpstr>CorelDRAW</vt:lpstr>
      <vt:lpstr>PowerPoint Presentation</vt:lpstr>
      <vt:lpstr>CONTENTS </vt:lpstr>
      <vt:lpstr>Course Objectives</vt:lpstr>
      <vt:lpstr>Syllabus </vt:lpstr>
      <vt:lpstr>PowerPoint Presentation</vt:lpstr>
      <vt:lpstr>Stationary Wireless Sensor networks</vt:lpstr>
      <vt:lpstr>Introduction to MWSNs</vt:lpstr>
      <vt:lpstr>Introduction to MWSNs</vt:lpstr>
      <vt:lpstr>Introduction to MWSNs</vt:lpstr>
      <vt:lpstr>Components Of MWSN: Sensor Nodes are mobile</vt:lpstr>
      <vt:lpstr>Components Of MWSN: Sink is mobile</vt:lpstr>
      <vt:lpstr>Components Of MWSN: Using Data Mule</vt:lpstr>
      <vt:lpstr>Types of MWSN</vt:lpstr>
      <vt:lpstr>References</vt:lpstr>
      <vt:lpstr>Frequently Asked Questions</vt:lpstr>
      <vt:lpstr>Books</vt:lpstr>
      <vt:lpstr>E-resources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Microsoft Office User</cp:lastModifiedBy>
  <cp:revision>223</cp:revision>
  <dcterms:created xsi:type="dcterms:W3CDTF">2019-01-09T10:33:58Z</dcterms:created>
  <dcterms:modified xsi:type="dcterms:W3CDTF">2020-08-07T06:35:34Z</dcterms:modified>
</cp:coreProperties>
</file>